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Extra Bold" charset="1" panose="020B0906030804020204"/>
      <p:regular r:id="rId22"/>
    </p:embeddedFont>
    <p:embeddedFont>
      <p:font typeface="Open Sans Extra Bold Italics" charset="1" panose="020B0906030804020204"/>
      <p:regular r:id="rId23"/>
    </p:embeddedFont>
    <p:embeddedFont>
      <p:font typeface="Rubik" charset="1" panose="00000000000000000000"/>
      <p:regular r:id="rId24"/>
    </p:embeddedFont>
    <p:embeddedFont>
      <p:font typeface="Rubik Bold" charset="1" panose="00000000000000000000"/>
      <p:regular r:id="rId25"/>
    </p:embeddedFont>
    <p:embeddedFont>
      <p:font typeface="Rubik Italics" charset="1" panose="00000000000000000000"/>
      <p:regular r:id="rId26"/>
    </p:embeddedFont>
    <p:embeddedFont>
      <p:font typeface="Rubik Bold Italics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Nunito Sans Regular" charset="1" panose="00000500000000000000"/>
      <p:regular r:id="rId32"/>
    </p:embeddedFont>
    <p:embeddedFont>
      <p:font typeface="Nunito Sans Regular Bold" charset="1" panose="00000700000000000000"/>
      <p:regular r:id="rId33"/>
    </p:embeddedFont>
    <p:embeddedFont>
      <p:font typeface="Nunito Sans Regular Italics" charset="1" panose="00000500000000000000"/>
      <p:regular r:id="rId34"/>
    </p:embeddedFont>
    <p:embeddedFont>
      <p:font typeface="Nunito Sans Regular Bold Italics" charset="1" panose="000007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60" Target="slides/slide2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png" Type="http://schemas.openxmlformats.org/officeDocument/2006/relationships/image"/><Relationship Id="rId16" Target="../media/image17.png" Type="http://schemas.openxmlformats.org/officeDocument/2006/relationships/image"/><Relationship Id="rId17" Target="../media/image18.png" Type="http://schemas.openxmlformats.org/officeDocument/2006/relationships/image"/><Relationship Id="rId18" Target="../media/image19.pn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pn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88072">
            <a:off x="9616496" y="-3262037"/>
            <a:ext cx="12318385" cy="10638606"/>
          </a:xfrm>
          <a:custGeom>
            <a:avLst/>
            <a:gdLst/>
            <a:ahLst/>
            <a:cxnLst/>
            <a:rect r="r" b="b" t="t" l="l"/>
            <a:pathLst>
              <a:path h="10638606" w="12318385">
                <a:moveTo>
                  <a:pt x="0" y="0"/>
                </a:moveTo>
                <a:lnTo>
                  <a:pt x="12318386" y="0"/>
                </a:lnTo>
                <a:lnTo>
                  <a:pt x="12318386" y="10638605"/>
                </a:lnTo>
                <a:lnTo>
                  <a:pt x="0" y="1063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13610">
            <a:off x="8743789" y="6931719"/>
            <a:ext cx="8218320" cy="7097640"/>
          </a:xfrm>
          <a:custGeom>
            <a:avLst/>
            <a:gdLst/>
            <a:ahLst/>
            <a:cxnLst/>
            <a:rect r="r" b="b" t="t" l="l"/>
            <a:pathLst>
              <a:path h="7097640" w="8218320">
                <a:moveTo>
                  <a:pt x="0" y="0"/>
                </a:moveTo>
                <a:lnTo>
                  <a:pt x="8218320" y="0"/>
                </a:lnTo>
                <a:lnTo>
                  <a:pt x="8218320" y="7097640"/>
                </a:lnTo>
                <a:lnTo>
                  <a:pt x="0" y="709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413887"/>
            <a:ext cx="3584855" cy="844413"/>
            <a:chOff x="0" y="0"/>
            <a:chExt cx="944159" cy="2223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4159" cy="222397"/>
            </a:xfrm>
            <a:custGeom>
              <a:avLst/>
              <a:gdLst/>
              <a:ahLst/>
              <a:cxnLst/>
              <a:rect r="r" b="b" t="t" l="l"/>
              <a:pathLst>
                <a:path h="222397" w="944159">
                  <a:moveTo>
                    <a:pt x="97183" y="0"/>
                  </a:moveTo>
                  <a:lnTo>
                    <a:pt x="846977" y="0"/>
                  </a:lnTo>
                  <a:cubicBezTo>
                    <a:pt x="872751" y="0"/>
                    <a:pt x="897470" y="10239"/>
                    <a:pt x="915695" y="28464"/>
                  </a:cubicBezTo>
                  <a:cubicBezTo>
                    <a:pt x="933921" y="46690"/>
                    <a:pt x="944159" y="71408"/>
                    <a:pt x="944159" y="97183"/>
                  </a:cubicBezTo>
                  <a:lnTo>
                    <a:pt x="944159" y="125214"/>
                  </a:lnTo>
                  <a:cubicBezTo>
                    <a:pt x="944159" y="150988"/>
                    <a:pt x="933921" y="175707"/>
                    <a:pt x="915695" y="193933"/>
                  </a:cubicBezTo>
                  <a:cubicBezTo>
                    <a:pt x="897470" y="212158"/>
                    <a:pt x="872751" y="222397"/>
                    <a:pt x="846977" y="222397"/>
                  </a:cubicBezTo>
                  <a:lnTo>
                    <a:pt x="97183" y="222397"/>
                  </a:lnTo>
                  <a:cubicBezTo>
                    <a:pt x="71408" y="222397"/>
                    <a:pt x="46690" y="212158"/>
                    <a:pt x="28464" y="193933"/>
                  </a:cubicBezTo>
                  <a:cubicBezTo>
                    <a:pt x="10239" y="175707"/>
                    <a:pt x="0" y="150988"/>
                    <a:pt x="0" y="125214"/>
                  </a:cubicBezTo>
                  <a:lnTo>
                    <a:pt x="0" y="97183"/>
                  </a:lnTo>
                  <a:cubicBezTo>
                    <a:pt x="0" y="71408"/>
                    <a:pt x="10239" y="46690"/>
                    <a:pt x="28464" y="28464"/>
                  </a:cubicBezTo>
                  <a:cubicBezTo>
                    <a:pt x="46690" y="10239"/>
                    <a:pt x="71408" y="0"/>
                    <a:pt x="97183" y="0"/>
                  </a:cubicBezTo>
                  <a:close/>
                </a:path>
              </a:pathLst>
            </a:custGeom>
            <a:solidFill>
              <a:srgbClr val="43C2FF"/>
            </a:solidFill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Kollektif"/>
                </a:rPr>
                <a:t>By The Buggers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58574" y="1191874"/>
            <a:ext cx="9340784" cy="232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914"/>
              </a:lnSpc>
              <a:spcBef>
                <a:spcPct val="0"/>
              </a:spcBef>
            </a:pPr>
            <a:r>
              <a:rPr lang="en-US" sz="13510">
                <a:solidFill>
                  <a:srgbClr val="120202"/>
                </a:solidFill>
                <a:latin typeface="Rubik Bold"/>
              </a:rPr>
              <a:t>WIZET   LK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44967" y="1891522"/>
            <a:ext cx="1154008" cy="1191234"/>
          </a:xfrm>
          <a:custGeom>
            <a:avLst/>
            <a:gdLst/>
            <a:ahLst/>
            <a:cxnLst/>
            <a:rect r="r" b="b" t="t" l="l"/>
            <a:pathLst>
              <a:path h="1191234" w="1154008">
                <a:moveTo>
                  <a:pt x="0" y="0"/>
                </a:moveTo>
                <a:lnTo>
                  <a:pt x="1154008" y="0"/>
                </a:lnTo>
                <a:lnTo>
                  <a:pt x="1154008" y="1191234"/>
                </a:lnTo>
                <a:lnTo>
                  <a:pt x="0" y="1191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58574" y="3372830"/>
            <a:ext cx="8995305" cy="121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38"/>
              </a:lnSpc>
              <a:spcBef>
                <a:spcPct val="0"/>
              </a:spcBef>
            </a:pPr>
            <a:r>
              <a:rPr lang="en-US" sz="7099">
                <a:solidFill>
                  <a:srgbClr val="43C2FF"/>
                </a:solidFill>
                <a:latin typeface="Rubik"/>
              </a:rPr>
              <a:t>English assessment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85692"/>
            <a:chOff x="0" y="0"/>
            <a:chExt cx="4816593" cy="628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8331"/>
            </a:xfrm>
            <a:custGeom>
              <a:avLst/>
              <a:gdLst/>
              <a:ahLst/>
              <a:cxnLst/>
              <a:rect r="r" b="b" t="t" l="l"/>
              <a:pathLst>
                <a:path h="6283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331"/>
                  </a:lnTo>
                  <a:lnTo>
                    <a:pt x="0" y="628331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62645" y="444182"/>
            <a:ext cx="996271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Rubik Bold"/>
              </a:rPr>
              <a:t>Generación de Resultados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693866" y="2939085"/>
            <a:ext cx="11234301" cy="6319215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11249" t="0" r="-3062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1837" y="9444295"/>
            <a:ext cx="1953839" cy="67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Rubik Bold"/>
              </a:rPr>
              <a:t>Usuario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5445" y="0"/>
            <a:ext cx="7135160" cy="10287000"/>
            <a:chOff x="0" y="0"/>
            <a:chExt cx="187921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92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79219">
                  <a:moveTo>
                    <a:pt x="0" y="0"/>
                  </a:moveTo>
                  <a:lnTo>
                    <a:pt x="1879219" y="0"/>
                  </a:lnTo>
                  <a:lnTo>
                    <a:pt x="18792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395445" cy="10287000"/>
            <a:chOff x="0" y="0"/>
            <a:chExt cx="142102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10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1023">
                  <a:moveTo>
                    <a:pt x="0" y="0"/>
                  </a:moveTo>
                  <a:lnTo>
                    <a:pt x="1421023" y="0"/>
                  </a:lnTo>
                  <a:lnTo>
                    <a:pt x="14210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6330" y="1053820"/>
            <a:ext cx="5030848" cy="104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Rubik Bold"/>
              </a:rPr>
              <a:t>Prompts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330" y="4407509"/>
            <a:ext cx="3615588" cy="332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unito Sans Regular"/>
              </a:rPr>
              <a:t>Rol de maestra de inglés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unito Sans Regular"/>
              </a:rPr>
              <a:t>Calificar de 0 a 100 vocabulario, gramática y coherencia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unito Sans Regular"/>
              </a:rPr>
              <a:t>Evaluar con 0 respuestas que no estén en inglés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6330" y="3108803"/>
            <a:ext cx="4157202" cy="58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unito Sans Regular Bold"/>
              </a:rPr>
              <a:t>Evaluación de inglés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95801" y="3108803"/>
            <a:ext cx="4697208" cy="58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unito Sans Regular Bold"/>
              </a:rPr>
              <a:t>Evaluación de softskills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5801" y="4407509"/>
            <a:ext cx="3615588" cy="291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unito Sans Regular"/>
              </a:rPr>
              <a:t>Rol de reclutador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unito Sans Regular"/>
              </a:rPr>
              <a:t>Identificar 5 softskills en base a la respuesta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unito Sans Regular"/>
              </a:rPr>
              <a:t>No influirse por el uso de palabras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6282" y="3108803"/>
            <a:ext cx="4697208" cy="58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unito Sans Regular Bold"/>
              </a:rPr>
              <a:t>Evaluación tecnológica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30730" y="4407509"/>
            <a:ext cx="3615588" cy="249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unito Sans Regular"/>
              </a:rPr>
              <a:t>Rol de reclutador de empresa de software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unito Sans Regular"/>
              </a:rPr>
              <a:t>Evaluar qué tan correcto está la respuesta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01308"/>
            <a:ext cx="18288000" cy="2385692"/>
            <a:chOff x="0" y="0"/>
            <a:chExt cx="4816593" cy="628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8331"/>
            </a:xfrm>
            <a:custGeom>
              <a:avLst/>
              <a:gdLst/>
              <a:ahLst/>
              <a:cxnLst/>
              <a:rect r="r" b="b" t="t" l="l"/>
              <a:pathLst>
                <a:path h="6283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331"/>
                  </a:lnTo>
                  <a:lnTo>
                    <a:pt x="0" y="628331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480560" y="1292042"/>
            <a:ext cx="9326880" cy="5246304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18354" t="0" r="-302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027989" y="8509636"/>
            <a:ext cx="4232022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Rubik Bold"/>
              </a:rPr>
              <a:t>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351" y="120184"/>
            <a:ext cx="1953839" cy="67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Rubik Bold"/>
              </a:rPr>
              <a:t>Admin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01308"/>
            <a:ext cx="18288000" cy="2385692"/>
            <a:chOff x="0" y="0"/>
            <a:chExt cx="4816593" cy="628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8331"/>
            </a:xfrm>
            <a:custGeom>
              <a:avLst/>
              <a:gdLst/>
              <a:ahLst/>
              <a:cxnLst/>
              <a:rect r="r" b="b" t="t" l="l"/>
              <a:pathLst>
                <a:path h="6283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331"/>
                  </a:lnTo>
                  <a:lnTo>
                    <a:pt x="0" y="628331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014409" y="1028700"/>
            <a:ext cx="11480111" cy="6457482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3069" t="0" r="-3855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793480" y="8509636"/>
            <a:ext cx="10701039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Rubik Bold"/>
              </a:rPr>
              <a:t>Despliegue de Evaluaciones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351" y="120184"/>
            <a:ext cx="1953839" cy="67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Rubik Bold"/>
              </a:rPr>
              <a:t>Admin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01308"/>
            <a:ext cx="18288000" cy="2385692"/>
            <a:chOff x="0" y="0"/>
            <a:chExt cx="4816593" cy="628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8331"/>
            </a:xfrm>
            <a:custGeom>
              <a:avLst/>
              <a:gdLst/>
              <a:ahLst/>
              <a:cxnLst/>
              <a:rect r="r" b="b" t="t" l="l"/>
              <a:pathLst>
                <a:path h="6283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331"/>
                  </a:lnTo>
                  <a:lnTo>
                    <a:pt x="0" y="628331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014409" y="1028700"/>
            <a:ext cx="11480111" cy="6457482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20911" t="0" r="-35752" b="-1062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516079" y="8509636"/>
            <a:ext cx="3255842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Rubik Bold"/>
              </a:rPr>
              <a:t>Revisión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351" y="120184"/>
            <a:ext cx="1953839" cy="67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Rubik Bold"/>
              </a:rPr>
              <a:t>Admin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01308"/>
            <a:ext cx="18288000" cy="2385692"/>
            <a:chOff x="0" y="0"/>
            <a:chExt cx="4816593" cy="628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8331"/>
            </a:xfrm>
            <a:custGeom>
              <a:avLst/>
              <a:gdLst/>
              <a:ahLst/>
              <a:cxnLst/>
              <a:rect r="r" b="b" t="t" l="l"/>
              <a:pathLst>
                <a:path h="6283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331"/>
                  </a:lnTo>
                  <a:lnTo>
                    <a:pt x="0" y="628331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014409" y="1028700"/>
            <a:ext cx="11480111" cy="6457482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26450" t="-11333" r="-3122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026518" y="8509636"/>
            <a:ext cx="823496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Rubik Bold"/>
              </a:rPr>
              <a:t>Gestión de Preguntas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351" y="120184"/>
            <a:ext cx="1953839" cy="67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Rubik Bold"/>
              </a:rPr>
              <a:t>Admin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942018"/>
            <a:ext cx="18288000" cy="4316282"/>
            <a:chOff x="0" y="0"/>
            <a:chExt cx="4816593" cy="1136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36799"/>
            </a:xfrm>
            <a:custGeom>
              <a:avLst/>
              <a:gdLst/>
              <a:ahLst/>
              <a:cxnLst/>
              <a:rect r="r" b="b" t="t" l="l"/>
              <a:pathLst>
                <a:path h="1136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36799"/>
                  </a:lnTo>
                  <a:lnTo>
                    <a:pt x="0" y="1136799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605508" y="5835637"/>
            <a:ext cx="0" cy="28885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7465762" y="2883775"/>
            <a:ext cx="288850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682492" y="5835637"/>
            <a:ext cx="0" cy="28885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92443" y="1561574"/>
            <a:ext cx="7572497" cy="208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5"/>
              </a:lnSpc>
              <a:spcBef>
                <a:spcPct val="0"/>
              </a:spcBef>
            </a:pPr>
            <a:r>
              <a:rPr lang="en-US" sz="12110">
                <a:solidFill>
                  <a:srgbClr val="120202"/>
                </a:solidFill>
                <a:latin typeface="Rubik Bold"/>
              </a:rPr>
              <a:t>WIZET   LK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289446" y="2183873"/>
            <a:ext cx="1043038" cy="1076685"/>
          </a:xfrm>
          <a:custGeom>
            <a:avLst/>
            <a:gdLst/>
            <a:ahLst/>
            <a:cxnLst/>
            <a:rect r="r" b="b" t="t" l="l"/>
            <a:pathLst>
              <a:path h="1076685" w="1043038">
                <a:moveTo>
                  <a:pt x="0" y="0"/>
                </a:moveTo>
                <a:lnTo>
                  <a:pt x="1043039" y="0"/>
                </a:lnTo>
                <a:lnTo>
                  <a:pt x="1043039" y="1076684"/>
                </a:lnTo>
                <a:lnTo>
                  <a:pt x="0" y="1076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70517" y="6688724"/>
            <a:ext cx="2187135" cy="1818056"/>
          </a:xfrm>
          <a:custGeom>
            <a:avLst/>
            <a:gdLst/>
            <a:ahLst/>
            <a:cxnLst/>
            <a:rect r="r" b="b" t="t" l="l"/>
            <a:pathLst>
              <a:path h="1818056" w="2187135">
                <a:moveTo>
                  <a:pt x="0" y="0"/>
                </a:moveTo>
                <a:lnTo>
                  <a:pt x="2187135" y="0"/>
                </a:lnTo>
                <a:lnTo>
                  <a:pt x="2187135" y="1818056"/>
                </a:lnTo>
                <a:lnTo>
                  <a:pt x="0" y="181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47092" y="6580640"/>
            <a:ext cx="1793817" cy="2034225"/>
          </a:xfrm>
          <a:custGeom>
            <a:avLst/>
            <a:gdLst/>
            <a:ahLst/>
            <a:cxnLst/>
            <a:rect r="r" b="b" t="t" l="l"/>
            <a:pathLst>
              <a:path h="2034225" w="1793817">
                <a:moveTo>
                  <a:pt x="0" y="0"/>
                </a:moveTo>
                <a:lnTo>
                  <a:pt x="1793816" y="0"/>
                </a:lnTo>
                <a:lnTo>
                  <a:pt x="1793816" y="2034225"/>
                </a:lnTo>
                <a:lnTo>
                  <a:pt x="0" y="2034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21360" y="6534993"/>
            <a:ext cx="2405112" cy="2125518"/>
          </a:xfrm>
          <a:custGeom>
            <a:avLst/>
            <a:gdLst/>
            <a:ahLst/>
            <a:cxnLst/>
            <a:rect r="r" b="b" t="t" l="l"/>
            <a:pathLst>
              <a:path h="2125518" w="2405112">
                <a:moveTo>
                  <a:pt x="0" y="0"/>
                </a:moveTo>
                <a:lnTo>
                  <a:pt x="2405112" y="0"/>
                </a:lnTo>
                <a:lnTo>
                  <a:pt x="2405112" y="2125518"/>
                </a:lnTo>
                <a:lnTo>
                  <a:pt x="0" y="2125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58937" y="1544925"/>
            <a:ext cx="5901232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120202"/>
                </a:solidFill>
                <a:latin typeface="Rubik Bold"/>
              </a:rPr>
              <a:t>Reporte de status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78776" y="5651405"/>
            <a:ext cx="49304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Regular"/>
              </a:rPr>
              <a:t>Calidad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58692" y="5651405"/>
            <a:ext cx="49304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Regular"/>
              </a:rPr>
              <a:t>Satisfacción del cliente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8861" y="5651405"/>
            <a:ext cx="49304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Regular"/>
              </a:rPr>
              <a:t>Valor ganado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0581" y="273887"/>
            <a:ext cx="10216711" cy="6455253"/>
          </a:xfrm>
          <a:custGeom>
            <a:avLst/>
            <a:gdLst/>
            <a:ahLst/>
            <a:cxnLst/>
            <a:rect r="r" b="b" t="t" l="l"/>
            <a:pathLst>
              <a:path h="6455253" w="10216711">
                <a:moveTo>
                  <a:pt x="0" y="0"/>
                </a:moveTo>
                <a:lnTo>
                  <a:pt x="10216711" y="0"/>
                </a:lnTo>
                <a:lnTo>
                  <a:pt x="10216711" y="6455253"/>
                </a:lnTo>
                <a:lnTo>
                  <a:pt x="0" y="6455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560422"/>
            <a:ext cx="18288000" cy="3726578"/>
            <a:chOff x="0" y="0"/>
            <a:chExt cx="4816593" cy="9814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81486"/>
            </a:xfrm>
            <a:custGeom>
              <a:avLst/>
              <a:gdLst/>
              <a:ahLst/>
              <a:cxnLst/>
              <a:rect r="r" b="b" t="t" l="l"/>
              <a:pathLst>
                <a:path h="98148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81486"/>
                  </a:lnTo>
                  <a:lnTo>
                    <a:pt x="0" y="981486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8910013" y="6814346"/>
            <a:ext cx="0" cy="28885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56900" y="7263070"/>
            <a:ext cx="7572497" cy="208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5"/>
              </a:lnSpc>
              <a:spcBef>
                <a:spcPct val="0"/>
              </a:spcBef>
            </a:pPr>
            <a:r>
              <a:rPr lang="en-US" sz="12110">
                <a:solidFill>
                  <a:srgbClr val="120202"/>
                </a:solidFill>
                <a:latin typeface="Rubik Bold"/>
              </a:rPr>
              <a:t>WIZET   LK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253904" y="7885369"/>
            <a:ext cx="1043038" cy="1076685"/>
          </a:xfrm>
          <a:custGeom>
            <a:avLst/>
            <a:gdLst/>
            <a:ahLst/>
            <a:cxnLst/>
            <a:rect r="r" b="b" t="t" l="l"/>
            <a:pathLst>
              <a:path h="1076685" w="1043038">
                <a:moveTo>
                  <a:pt x="0" y="0"/>
                </a:moveTo>
                <a:lnTo>
                  <a:pt x="1043038" y="0"/>
                </a:lnTo>
                <a:lnTo>
                  <a:pt x="1043038" y="1076685"/>
                </a:lnTo>
                <a:lnTo>
                  <a:pt x="0" y="107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58937" y="6586265"/>
            <a:ext cx="8416119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FFFFFF"/>
                </a:solidFill>
                <a:latin typeface="Rubik Bold"/>
              </a:rPr>
              <a:t>Plan de valor ganado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58937" y="8145544"/>
            <a:ext cx="8547219" cy="157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5"/>
              </a:lnSpc>
            </a:pPr>
            <a:r>
              <a:rPr lang="en-US" sz="3046">
                <a:solidFill>
                  <a:srgbClr val="FFFFFF"/>
                </a:solidFill>
                <a:latin typeface="Nunito Sans Regular"/>
              </a:rPr>
              <a:t> Se tomaron en cuenta las Historias de Usuario: </a:t>
            </a:r>
          </a:p>
          <a:p>
            <a:pPr marL="657786" indent="-328893" lvl="1">
              <a:lnSpc>
                <a:spcPts val="4265"/>
              </a:lnSpc>
              <a:buFont typeface="Arial"/>
              <a:buChar char="•"/>
            </a:pPr>
            <a:r>
              <a:rPr lang="en-US" sz="3046">
                <a:solidFill>
                  <a:srgbClr val="FFFFFF"/>
                </a:solidFill>
                <a:latin typeface="Nunito Sans Regular"/>
              </a:rPr>
              <a:t>D</a:t>
            </a:r>
            <a:r>
              <a:rPr lang="en-US" sz="3046">
                <a:solidFill>
                  <a:srgbClr val="FFFFFF"/>
                </a:solidFill>
                <a:latin typeface="Nunito Sans Regular"/>
              </a:rPr>
              <a:t>esarrolladas</a:t>
            </a:r>
          </a:p>
          <a:p>
            <a:pPr marL="657786" indent="-328893" lvl="1">
              <a:lnSpc>
                <a:spcPts val="4265"/>
              </a:lnSpc>
              <a:buFont typeface="Arial"/>
              <a:buChar char="•"/>
            </a:pPr>
            <a:r>
              <a:rPr lang="en-US" sz="3046">
                <a:solidFill>
                  <a:srgbClr val="FFFFFF"/>
                </a:solidFill>
                <a:latin typeface="Nunito Sans Regular"/>
              </a:rPr>
              <a:t>Probadas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45344" y="8707808"/>
            <a:ext cx="4529711" cy="10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7786" indent="-328893" lvl="1">
              <a:lnSpc>
                <a:spcPts val="4265"/>
              </a:lnSpc>
              <a:buFont typeface="Arial"/>
              <a:buChar char="•"/>
            </a:pPr>
            <a:r>
              <a:rPr lang="en-US" sz="3046">
                <a:solidFill>
                  <a:srgbClr val="FFFFFF"/>
                </a:solidFill>
                <a:latin typeface="Nunito Sans Regular"/>
              </a:rPr>
              <a:t>Validadas</a:t>
            </a:r>
          </a:p>
          <a:p>
            <a:pPr marL="657786" indent="-328893" lvl="1">
              <a:lnSpc>
                <a:spcPts val="4265"/>
              </a:lnSpc>
              <a:buFont typeface="Arial"/>
              <a:buChar char="•"/>
            </a:pPr>
            <a:r>
              <a:rPr lang="en-US" sz="3046">
                <a:solidFill>
                  <a:srgbClr val="FFFFFF"/>
                </a:solidFill>
                <a:latin typeface="Nunito Sans Regular"/>
              </a:rPr>
              <a:t>Implementadas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4007403" y="1310207"/>
            <a:ext cx="1497020" cy="476454"/>
          </a:xfrm>
          <a:prstGeom prst="line">
            <a:avLst/>
          </a:prstGeom>
          <a:ln cap="flat" w="38100">
            <a:solidFill>
              <a:srgbClr val="CF0F0F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510200" y="711665"/>
            <a:ext cx="10961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F0F0F"/>
                </a:solidFill>
                <a:latin typeface="Open Sans"/>
              </a:rPr>
              <a:t>100%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4009195" y="2112318"/>
            <a:ext cx="1350397" cy="584740"/>
          </a:xfrm>
          <a:prstGeom prst="line">
            <a:avLst/>
          </a:prstGeom>
          <a:ln cap="flat" w="38100">
            <a:solidFill>
              <a:srgbClr val="5284FF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5329299" y="2647864"/>
            <a:ext cx="14579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84FF"/>
                </a:solidFill>
                <a:latin typeface="Open Sans"/>
              </a:rPr>
              <a:t>94.13%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11187" cy="10287000"/>
            <a:chOff x="0" y="0"/>
            <a:chExt cx="2188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311187" cy="4603171"/>
            <a:chOff x="0" y="0"/>
            <a:chExt cx="2188955" cy="1212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8955" cy="1212358"/>
            </a:xfrm>
            <a:custGeom>
              <a:avLst/>
              <a:gdLst/>
              <a:ahLst/>
              <a:cxnLst/>
              <a:rect r="r" b="b" t="t" l="l"/>
              <a:pathLst>
                <a:path h="1212358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1212358"/>
                  </a:lnTo>
                  <a:lnTo>
                    <a:pt x="0" y="1212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29426" y="0"/>
            <a:ext cx="1458574" cy="10287000"/>
            <a:chOff x="0" y="0"/>
            <a:chExt cx="38415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151">
                  <a:moveTo>
                    <a:pt x="0" y="0"/>
                  </a:moveTo>
                  <a:lnTo>
                    <a:pt x="384151" y="0"/>
                  </a:lnTo>
                  <a:lnTo>
                    <a:pt x="384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6183791"/>
            <a:ext cx="6120084" cy="180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2"/>
              </a:lnSpc>
            </a:pPr>
            <a:r>
              <a:rPr lang="en-US" sz="6299">
                <a:solidFill>
                  <a:srgbClr val="FFFFFF"/>
                </a:solidFill>
                <a:latin typeface="Rubik Bold"/>
              </a:rPr>
              <a:t>Reporte de status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40668" y="1474152"/>
            <a:ext cx="6659277" cy="728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Nunito Sans Regular"/>
              </a:rPr>
              <a:t>Algunas historias de usuario tuvieron que ser eliminadas y otras no se pudieron realizar por algunos inconvenientes en el proyecto.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Nunito Sans Regular"/>
              </a:rPr>
              <a:t>De todo lo entregado, se aseguró la calidad de software mediante las pruebas unitarias y la elaboración de las actividades definidas en el plan de calidad.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Nunito Sans Regular"/>
              </a:rPr>
              <a:t>Toda esta documentación y el proyecto en general, se encuentra en el repositorio de GitHub.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9345" y="1140944"/>
            <a:ext cx="7572497" cy="208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5"/>
              </a:lnSpc>
              <a:spcBef>
                <a:spcPct val="0"/>
              </a:spcBef>
            </a:pPr>
            <a:r>
              <a:rPr lang="en-US" sz="12110">
                <a:solidFill>
                  <a:srgbClr val="F2FAFD"/>
                </a:solidFill>
                <a:latin typeface="Rubik Bold"/>
              </a:rPr>
              <a:t>WIZET   LK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966349" y="1763243"/>
            <a:ext cx="1043038" cy="1076685"/>
          </a:xfrm>
          <a:custGeom>
            <a:avLst/>
            <a:gdLst/>
            <a:ahLst/>
            <a:cxnLst/>
            <a:rect r="r" b="b" t="t" l="l"/>
            <a:pathLst>
              <a:path h="1076685" w="1043038">
                <a:moveTo>
                  <a:pt x="0" y="0"/>
                </a:moveTo>
                <a:lnTo>
                  <a:pt x="1043038" y="0"/>
                </a:lnTo>
                <a:lnTo>
                  <a:pt x="1043038" y="1076685"/>
                </a:lnTo>
                <a:lnTo>
                  <a:pt x="0" y="107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11187" cy="10287000"/>
            <a:chOff x="0" y="0"/>
            <a:chExt cx="2188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311187" cy="4603171"/>
            <a:chOff x="0" y="0"/>
            <a:chExt cx="2188955" cy="1212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8955" cy="1212358"/>
            </a:xfrm>
            <a:custGeom>
              <a:avLst/>
              <a:gdLst/>
              <a:ahLst/>
              <a:cxnLst/>
              <a:rect r="r" b="b" t="t" l="l"/>
              <a:pathLst>
                <a:path h="1212358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1212358"/>
                  </a:lnTo>
                  <a:lnTo>
                    <a:pt x="0" y="1212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29426" y="0"/>
            <a:ext cx="1458574" cy="10287000"/>
            <a:chOff x="0" y="0"/>
            <a:chExt cx="38415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151">
                  <a:moveTo>
                    <a:pt x="0" y="0"/>
                  </a:moveTo>
                  <a:lnTo>
                    <a:pt x="384151" y="0"/>
                  </a:lnTo>
                  <a:lnTo>
                    <a:pt x="384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9345" y="1140944"/>
            <a:ext cx="7572497" cy="208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5"/>
              </a:lnSpc>
              <a:spcBef>
                <a:spcPct val="0"/>
              </a:spcBef>
            </a:pPr>
            <a:r>
              <a:rPr lang="en-US" sz="12110">
                <a:solidFill>
                  <a:srgbClr val="F2FAFD"/>
                </a:solidFill>
                <a:latin typeface="Rubik Bold"/>
              </a:rPr>
              <a:t>WIZET   LK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966349" y="1763243"/>
            <a:ext cx="1043038" cy="1076685"/>
          </a:xfrm>
          <a:custGeom>
            <a:avLst/>
            <a:gdLst/>
            <a:ahLst/>
            <a:cxnLst/>
            <a:rect r="r" b="b" t="t" l="l"/>
            <a:pathLst>
              <a:path h="1076685" w="1043038">
                <a:moveTo>
                  <a:pt x="0" y="0"/>
                </a:moveTo>
                <a:lnTo>
                  <a:pt x="1043038" y="0"/>
                </a:lnTo>
                <a:lnTo>
                  <a:pt x="1043038" y="1076685"/>
                </a:lnTo>
                <a:lnTo>
                  <a:pt x="0" y="107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11187" y="289763"/>
            <a:ext cx="8518239" cy="9707474"/>
          </a:xfrm>
          <a:custGeom>
            <a:avLst/>
            <a:gdLst/>
            <a:ahLst/>
            <a:cxnLst/>
            <a:rect r="r" b="b" t="t" l="l"/>
            <a:pathLst>
              <a:path h="9707474" w="8518239">
                <a:moveTo>
                  <a:pt x="0" y="0"/>
                </a:moveTo>
                <a:lnTo>
                  <a:pt x="8518239" y="0"/>
                </a:lnTo>
                <a:lnTo>
                  <a:pt x="8518239" y="9707474"/>
                </a:lnTo>
                <a:lnTo>
                  <a:pt x="0" y="9707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181600"/>
            <a:ext cx="6120084" cy="180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2"/>
              </a:lnSpc>
            </a:pPr>
            <a:r>
              <a:rPr lang="en-US" sz="6299">
                <a:solidFill>
                  <a:srgbClr val="FFFFFF"/>
                </a:solidFill>
                <a:latin typeface="Rubik Bold"/>
              </a:rPr>
              <a:t>Reporte de status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870607"/>
            <a:ext cx="6607892" cy="179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Rubik"/>
              </a:rPr>
              <a:t>Resultados de encuesta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01308"/>
            <a:ext cx="18288000" cy="2385692"/>
            <a:chOff x="0" y="0"/>
            <a:chExt cx="4816593" cy="628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8331"/>
            </a:xfrm>
            <a:custGeom>
              <a:avLst/>
              <a:gdLst/>
              <a:ahLst/>
              <a:cxnLst/>
              <a:rect r="r" b="b" t="t" l="l"/>
              <a:pathLst>
                <a:path h="6283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331"/>
                  </a:lnTo>
                  <a:lnTo>
                    <a:pt x="0" y="628331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47750" y="1028700"/>
            <a:ext cx="0" cy="28885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73307" y="3413472"/>
            <a:ext cx="151413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unito Sans Regular Bold"/>
              </a:rPr>
              <a:t>Necesidad de una herramienta para eficientizar proceso de reclutamiento.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3307" y="1280658"/>
            <a:ext cx="5215296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120202"/>
                </a:solidFill>
                <a:latin typeface="Rubik Bold"/>
              </a:rPr>
              <a:t>Problemática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3307" y="4600866"/>
            <a:ext cx="151413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unito Sans Regular Bold"/>
              </a:rPr>
              <a:t>Asegurar que los futuros Wizeliners tengan un nivel de inglés adecuado.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3307" y="5790856"/>
            <a:ext cx="151413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unito Sans Regular Bold"/>
              </a:rPr>
              <a:t>Explorar las capacidades de las nuevas tecnologías de IA.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11187" cy="10287000"/>
            <a:chOff x="0" y="0"/>
            <a:chExt cx="2188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311187" cy="4603171"/>
            <a:chOff x="0" y="0"/>
            <a:chExt cx="2188955" cy="1212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8955" cy="1212358"/>
            </a:xfrm>
            <a:custGeom>
              <a:avLst/>
              <a:gdLst/>
              <a:ahLst/>
              <a:cxnLst/>
              <a:rect r="r" b="b" t="t" l="l"/>
              <a:pathLst>
                <a:path h="1212358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1212358"/>
                  </a:lnTo>
                  <a:lnTo>
                    <a:pt x="0" y="1212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29426" y="0"/>
            <a:ext cx="1458574" cy="10287000"/>
            <a:chOff x="0" y="0"/>
            <a:chExt cx="38415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151">
                  <a:moveTo>
                    <a:pt x="0" y="0"/>
                  </a:moveTo>
                  <a:lnTo>
                    <a:pt x="384151" y="0"/>
                  </a:lnTo>
                  <a:lnTo>
                    <a:pt x="384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9345" y="1140944"/>
            <a:ext cx="7572497" cy="208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5"/>
              </a:lnSpc>
              <a:spcBef>
                <a:spcPct val="0"/>
              </a:spcBef>
            </a:pPr>
            <a:r>
              <a:rPr lang="en-US" sz="12110">
                <a:solidFill>
                  <a:srgbClr val="F2FAFD"/>
                </a:solidFill>
                <a:latin typeface="Rubik Bold"/>
              </a:rPr>
              <a:t>WIZET   LK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966349" y="1763243"/>
            <a:ext cx="1043038" cy="1076685"/>
          </a:xfrm>
          <a:custGeom>
            <a:avLst/>
            <a:gdLst/>
            <a:ahLst/>
            <a:cxnLst/>
            <a:rect r="r" b="b" t="t" l="l"/>
            <a:pathLst>
              <a:path h="1076685" w="1043038">
                <a:moveTo>
                  <a:pt x="0" y="0"/>
                </a:moveTo>
                <a:lnTo>
                  <a:pt x="1043038" y="0"/>
                </a:lnTo>
                <a:lnTo>
                  <a:pt x="1043038" y="1076685"/>
                </a:lnTo>
                <a:lnTo>
                  <a:pt x="0" y="107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18511" y="1834467"/>
            <a:ext cx="8510915" cy="6618066"/>
          </a:xfrm>
          <a:custGeom>
            <a:avLst/>
            <a:gdLst/>
            <a:ahLst/>
            <a:cxnLst/>
            <a:rect r="r" b="b" t="t" l="l"/>
            <a:pathLst>
              <a:path h="6618066" w="8510915">
                <a:moveTo>
                  <a:pt x="0" y="0"/>
                </a:moveTo>
                <a:lnTo>
                  <a:pt x="8510915" y="0"/>
                </a:lnTo>
                <a:lnTo>
                  <a:pt x="8510915" y="6618066"/>
                </a:lnTo>
                <a:lnTo>
                  <a:pt x="0" y="661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181600"/>
            <a:ext cx="6120084" cy="180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2"/>
              </a:lnSpc>
            </a:pPr>
            <a:r>
              <a:rPr lang="en-US" sz="6299">
                <a:solidFill>
                  <a:srgbClr val="FFFFFF"/>
                </a:solidFill>
                <a:latin typeface="Rubik Bold"/>
              </a:rPr>
              <a:t>Reporte de status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870607"/>
            <a:ext cx="6607892" cy="179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Rubik"/>
              </a:rPr>
              <a:t>Resultados de encuesta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11187" cy="10287000"/>
            <a:chOff x="0" y="0"/>
            <a:chExt cx="2188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311187" cy="4603171"/>
            <a:chOff x="0" y="0"/>
            <a:chExt cx="2188955" cy="1212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8955" cy="1212358"/>
            </a:xfrm>
            <a:custGeom>
              <a:avLst/>
              <a:gdLst/>
              <a:ahLst/>
              <a:cxnLst/>
              <a:rect r="r" b="b" t="t" l="l"/>
              <a:pathLst>
                <a:path h="1212358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1212358"/>
                  </a:lnTo>
                  <a:lnTo>
                    <a:pt x="0" y="1212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29426" y="0"/>
            <a:ext cx="1458574" cy="10287000"/>
            <a:chOff x="0" y="0"/>
            <a:chExt cx="38415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151">
                  <a:moveTo>
                    <a:pt x="0" y="0"/>
                  </a:moveTo>
                  <a:lnTo>
                    <a:pt x="384151" y="0"/>
                  </a:lnTo>
                  <a:lnTo>
                    <a:pt x="384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2185542"/>
            <a:ext cx="6665103" cy="13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Prueba de audio y video para el usuario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7955" y="6763154"/>
            <a:ext cx="5386466" cy="91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2"/>
              </a:lnSpc>
            </a:pPr>
            <a:r>
              <a:rPr lang="en-US" sz="6245">
                <a:solidFill>
                  <a:srgbClr val="FFFFFF"/>
                </a:solidFill>
                <a:latin typeface="Rubik Bold"/>
              </a:rPr>
              <a:t>Nice to Haves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574" y="1081912"/>
            <a:ext cx="3739122" cy="32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9"/>
              </a:lnSpc>
              <a:spcBef>
                <a:spcPct val="0"/>
              </a:spcBef>
            </a:pPr>
            <a:r>
              <a:rPr lang="en-US" sz="18999">
                <a:solidFill>
                  <a:srgbClr val="FFFFFF"/>
                </a:solidFill>
                <a:latin typeface="Rubik Bold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402405"/>
            <a:ext cx="6665103" cy="13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Generación de códigos para usuarios.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37755" y="6617921"/>
            <a:ext cx="6665103" cy="203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Determinación de nivel de inglés acorde a la escala CEFR.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11187" cy="10287000"/>
            <a:chOff x="0" y="0"/>
            <a:chExt cx="2188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311187" cy="4603171"/>
            <a:chOff x="0" y="0"/>
            <a:chExt cx="2188955" cy="1212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8955" cy="1212358"/>
            </a:xfrm>
            <a:custGeom>
              <a:avLst/>
              <a:gdLst/>
              <a:ahLst/>
              <a:cxnLst/>
              <a:rect r="r" b="b" t="t" l="l"/>
              <a:pathLst>
                <a:path h="1212358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1212358"/>
                  </a:lnTo>
                  <a:lnTo>
                    <a:pt x="0" y="1212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29426" y="0"/>
            <a:ext cx="1458574" cy="10287000"/>
            <a:chOff x="0" y="0"/>
            <a:chExt cx="38415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151">
                  <a:moveTo>
                    <a:pt x="0" y="0"/>
                  </a:moveTo>
                  <a:lnTo>
                    <a:pt x="384151" y="0"/>
                  </a:lnTo>
                  <a:lnTo>
                    <a:pt x="384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5179348"/>
            <a:ext cx="6120084" cy="180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2"/>
              </a:lnSpc>
            </a:pPr>
            <a:r>
              <a:rPr lang="en-US" sz="6299">
                <a:solidFill>
                  <a:srgbClr val="FFFFFF"/>
                </a:solidFill>
                <a:latin typeface="Rubik Bold"/>
              </a:rPr>
              <a:t>The Buggers x Wizeline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70607"/>
            <a:ext cx="6607892" cy="88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Rubik"/>
              </a:rPr>
              <a:t>¿Cuál es el beneficio?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40668" y="3157825"/>
            <a:ext cx="6659277" cy="390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Nunito Sans Regular"/>
              </a:rPr>
              <a:t>Automatización y eficiencia en la contratación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Nunito Sans Regular"/>
              </a:rPr>
              <a:t>Evaluación de soft-skills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Nunito Sans Regular"/>
              </a:rPr>
              <a:t>Visualización de resultados de manera gráfica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9345" y="1140944"/>
            <a:ext cx="7572497" cy="208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5"/>
              </a:lnSpc>
              <a:spcBef>
                <a:spcPct val="0"/>
              </a:spcBef>
            </a:pPr>
            <a:r>
              <a:rPr lang="en-US" sz="12110">
                <a:solidFill>
                  <a:srgbClr val="F2FAFD"/>
                </a:solidFill>
                <a:latin typeface="Rubik Bold"/>
              </a:rPr>
              <a:t>WIZET   LK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966349" y="1763243"/>
            <a:ext cx="1043038" cy="1076685"/>
          </a:xfrm>
          <a:custGeom>
            <a:avLst/>
            <a:gdLst/>
            <a:ahLst/>
            <a:cxnLst/>
            <a:rect r="r" b="b" t="t" l="l"/>
            <a:pathLst>
              <a:path h="1076685" w="1043038">
                <a:moveTo>
                  <a:pt x="0" y="0"/>
                </a:moveTo>
                <a:lnTo>
                  <a:pt x="1043038" y="0"/>
                </a:lnTo>
                <a:lnTo>
                  <a:pt x="1043038" y="1076685"/>
                </a:lnTo>
                <a:lnTo>
                  <a:pt x="0" y="107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11187" cy="10287000"/>
            <a:chOff x="0" y="0"/>
            <a:chExt cx="2188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311187" cy="4603171"/>
            <a:chOff x="0" y="0"/>
            <a:chExt cx="2188955" cy="1212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8955" cy="1212358"/>
            </a:xfrm>
            <a:custGeom>
              <a:avLst/>
              <a:gdLst/>
              <a:ahLst/>
              <a:cxnLst/>
              <a:rect r="r" b="b" t="t" l="l"/>
              <a:pathLst>
                <a:path h="1212358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1212358"/>
                  </a:lnTo>
                  <a:lnTo>
                    <a:pt x="0" y="1212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29426" y="0"/>
            <a:ext cx="1458574" cy="10287000"/>
            <a:chOff x="0" y="0"/>
            <a:chExt cx="38415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151">
                  <a:moveTo>
                    <a:pt x="0" y="0"/>
                  </a:moveTo>
                  <a:lnTo>
                    <a:pt x="384151" y="0"/>
                  </a:lnTo>
                  <a:lnTo>
                    <a:pt x="384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057372" y="1503981"/>
            <a:ext cx="1638360" cy="2219454"/>
          </a:xfrm>
          <a:custGeom>
            <a:avLst/>
            <a:gdLst/>
            <a:ahLst/>
            <a:cxnLst/>
            <a:rect r="r" b="b" t="t" l="l"/>
            <a:pathLst>
              <a:path h="2219454" w="1638360">
                <a:moveTo>
                  <a:pt x="0" y="0"/>
                </a:moveTo>
                <a:lnTo>
                  <a:pt x="1638360" y="0"/>
                </a:lnTo>
                <a:lnTo>
                  <a:pt x="1638360" y="2219454"/>
                </a:lnTo>
                <a:lnTo>
                  <a:pt x="0" y="2219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520" y="6701868"/>
            <a:ext cx="2308257" cy="2468724"/>
          </a:xfrm>
          <a:custGeom>
            <a:avLst/>
            <a:gdLst/>
            <a:ahLst/>
            <a:cxnLst/>
            <a:rect r="r" b="b" t="t" l="l"/>
            <a:pathLst>
              <a:path h="2468724" w="2308257">
                <a:moveTo>
                  <a:pt x="0" y="0"/>
                </a:moveTo>
                <a:lnTo>
                  <a:pt x="2308257" y="0"/>
                </a:lnTo>
                <a:lnTo>
                  <a:pt x="2308257" y="2468723"/>
                </a:lnTo>
                <a:lnTo>
                  <a:pt x="0" y="2468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723297" y="1215438"/>
            <a:ext cx="5668880" cy="272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Integración de Whisper AI</a:t>
            </a:r>
          </a:p>
          <a:p>
            <a:pPr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Evaluación mediante ChatGPT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8574" y="6141835"/>
            <a:ext cx="5386466" cy="266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2"/>
              </a:lnSpc>
            </a:pPr>
            <a:r>
              <a:rPr lang="en-US" sz="6245">
                <a:solidFill>
                  <a:srgbClr val="FFFFFF"/>
                </a:solidFill>
                <a:latin typeface="Rubik Bold"/>
              </a:rPr>
              <a:t>Logros y Lecciones aprendidas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8574" y="1081912"/>
            <a:ext cx="3739122" cy="32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9"/>
              </a:lnSpc>
              <a:spcBef>
                <a:spcPct val="0"/>
              </a:spcBef>
            </a:pPr>
            <a:r>
              <a:rPr lang="en-US" sz="18999">
                <a:solidFill>
                  <a:srgbClr val="FFFFFF"/>
                </a:solidFill>
                <a:latin typeface="Rubik Bold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16165" y="6537959"/>
            <a:ext cx="5668880" cy="272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Comunicación</a:t>
            </a:r>
          </a:p>
          <a:p>
            <a:pPr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Trabajo en equipo</a:t>
            </a:r>
          </a:p>
          <a:p>
            <a:pPr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Administración de proyectos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11187" cy="10287000"/>
            <a:chOff x="0" y="0"/>
            <a:chExt cx="2188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311187" cy="4603171"/>
            <a:chOff x="0" y="0"/>
            <a:chExt cx="2188955" cy="1212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8955" cy="1212358"/>
            </a:xfrm>
            <a:custGeom>
              <a:avLst/>
              <a:gdLst/>
              <a:ahLst/>
              <a:cxnLst/>
              <a:rect r="r" b="b" t="t" l="l"/>
              <a:pathLst>
                <a:path h="1212358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1212358"/>
                  </a:lnTo>
                  <a:lnTo>
                    <a:pt x="0" y="1212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29426" y="0"/>
            <a:ext cx="1458574" cy="10287000"/>
            <a:chOff x="0" y="0"/>
            <a:chExt cx="38415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151">
                  <a:moveTo>
                    <a:pt x="0" y="0"/>
                  </a:moveTo>
                  <a:lnTo>
                    <a:pt x="384151" y="0"/>
                  </a:lnTo>
                  <a:lnTo>
                    <a:pt x="384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80201" y="1707054"/>
            <a:ext cx="4980211" cy="4928869"/>
          </a:xfrm>
          <a:custGeom>
            <a:avLst/>
            <a:gdLst/>
            <a:ahLst/>
            <a:cxnLst/>
            <a:rect r="r" b="b" t="t" l="l"/>
            <a:pathLst>
              <a:path h="4928869" w="4980211">
                <a:moveTo>
                  <a:pt x="0" y="0"/>
                </a:moveTo>
                <a:lnTo>
                  <a:pt x="4980211" y="0"/>
                </a:lnTo>
                <a:lnTo>
                  <a:pt x="4980211" y="4928868"/>
                </a:lnTo>
                <a:lnTo>
                  <a:pt x="0" y="492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77899" y="2126381"/>
            <a:ext cx="4972129" cy="87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0"/>
              </a:lnSpc>
            </a:pPr>
            <a:r>
              <a:rPr lang="en-US" sz="6099">
                <a:solidFill>
                  <a:srgbClr val="FFFFFF"/>
                </a:solidFill>
                <a:latin typeface="Rubik Bold"/>
              </a:rPr>
              <a:t>Comentarios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9074" y="7048292"/>
            <a:ext cx="6862464" cy="88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¡Ayúdenos a mejorar!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04400" y="762000"/>
            <a:ext cx="9107498" cy="232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914"/>
              </a:lnSpc>
              <a:spcBef>
                <a:spcPct val="0"/>
              </a:spcBef>
            </a:pPr>
            <a:r>
              <a:rPr lang="en-US" sz="13510">
                <a:solidFill>
                  <a:srgbClr val="120202"/>
                </a:solidFill>
                <a:latin typeface="Rubik Bold"/>
              </a:rPr>
              <a:t>GRACIAS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04400" y="2904856"/>
            <a:ext cx="7431022" cy="156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91"/>
              </a:lnSpc>
              <a:spcBef>
                <a:spcPct val="0"/>
              </a:spcBef>
            </a:pPr>
            <a:r>
              <a:rPr lang="en-US" sz="9136">
                <a:solidFill>
                  <a:srgbClr val="43C2FF"/>
                </a:solidFill>
                <a:latin typeface="Rubik"/>
              </a:rPr>
              <a:t>¿DUDAS?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688072">
            <a:off x="-6970011" y="-3262037"/>
            <a:ext cx="12318385" cy="10638606"/>
          </a:xfrm>
          <a:custGeom>
            <a:avLst/>
            <a:gdLst/>
            <a:ahLst/>
            <a:cxnLst/>
            <a:rect r="r" b="b" t="t" l="l"/>
            <a:pathLst>
              <a:path h="10638606" w="12318385">
                <a:moveTo>
                  <a:pt x="0" y="0"/>
                </a:moveTo>
                <a:lnTo>
                  <a:pt x="12318386" y="0"/>
                </a:lnTo>
                <a:lnTo>
                  <a:pt x="12318386" y="10638605"/>
                </a:lnTo>
                <a:lnTo>
                  <a:pt x="0" y="1063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13610">
            <a:off x="2099051" y="6931719"/>
            <a:ext cx="8218320" cy="7097640"/>
          </a:xfrm>
          <a:custGeom>
            <a:avLst/>
            <a:gdLst/>
            <a:ahLst/>
            <a:cxnLst/>
            <a:rect r="r" b="b" t="t" l="l"/>
            <a:pathLst>
              <a:path h="7097640" w="8218320">
                <a:moveTo>
                  <a:pt x="0" y="0"/>
                </a:moveTo>
                <a:lnTo>
                  <a:pt x="8218321" y="0"/>
                </a:lnTo>
                <a:lnTo>
                  <a:pt x="8218321" y="7097640"/>
                </a:lnTo>
                <a:lnTo>
                  <a:pt x="0" y="709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25389" y="7387485"/>
            <a:ext cx="9340784" cy="232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914"/>
              </a:lnSpc>
              <a:spcBef>
                <a:spcPct val="0"/>
              </a:spcBef>
            </a:pPr>
            <a:r>
              <a:rPr lang="en-US" sz="13510">
                <a:solidFill>
                  <a:srgbClr val="120202"/>
                </a:solidFill>
                <a:latin typeface="Rubik Bold"/>
              </a:rPr>
              <a:t>WIZET   LK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839404" y="8067066"/>
            <a:ext cx="1154008" cy="1191234"/>
          </a:xfrm>
          <a:custGeom>
            <a:avLst/>
            <a:gdLst/>
            <a:ahLst/>
            <a:cxnLst/>
            <a:rect r="r" b="b" t="t" l="l"/>
            <a:pathLst>
              <a:path h="1191234" w="1154008">
                <a:moveTo>
                  <a:pt x="0" y="0"/>
                </a:moveTo>
                <a:lnTo>
                  <a:pt x="1154008" y="0"/>
                </a:lnTo>
                <a:lnTo>
                  <a:pt x="1154008" y="1191234"/>
                </a:lnTo>
                <a:lnTo>
                  <a:pt x="0" y="1191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11187" cy="10287000"/>
            <a:chOff x="0" y="0"/>
            <a:chExt cx="2188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311187" cy="4603171"/>
            <a:chOff x="0" y="0"/>
            <a:chExt cx="2188955" cy="1212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8955" cy="1212358"/>
            </a:xfrm>
            <a:custGeom>
              <a:avLst/>
              <a:gdLst/>
              <a:ahLst/>
              <a:cxnLst/>
              <a:rect r="r" b="b" t="t" l="l"/>
              <a:pathLst>
                <a:path h="1212358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1212358"/>
                  </a:lnTo>
                  <a:lnTo>
                    <a:pt x="0" y="1212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29426" y="0"/>
            <a:ext cx="1458574" cy="10287000"/>
            <a:chOff x="0" y="0"/>
            <a:chExt cx="38415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151">
                  <a:moveTo>
                    <a:pt x="0" y="0"/>
                  </a:moveTo>
                  <a:lnTo>
                    <a:pt x="384151" y="0"/>
                  </a:lnTo>
                  <a:lnTo>
                    <a:pt x="384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237755" y="2716530"/>
            <a:ext cx="6665103" cy="409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Proporcionar a Wizeline una herramienta eficiente para evaluar el nivel de inglés de sus empleados, optimizando  los procesos de contratación y capacitación en la empresa.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81600"/>
            <a:ext cx="6089893" cy="180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3"/>
              </a:lnSpc>
            </a:pPr>
            <a:r>
              <a:rPr lang="en-US" sz="6300">
                <a:solidFill>
                  <a:srgbClr val="FFFFFF"/>
                </a:solidFill>
                <a:latin typeface="Rubik Bold"/>
              </a:rPr>
              <a:t>Objetivo del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574" y="1081912"/>
            <a:ext cx="3739122" cy="32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9"/>
              </a:lnSpc>
              <a:spcBef>
                <a:spcPct val="0"/>
              </a:spcBef>
            </a:pPr>
            <a:r>
              <a:rPr lang="en-US" sz="18999">
                <a:solidFill>
                  <a:srgbClr val="FFFFFF"/>
                </a:solidFill>
                <a:latin typeface="Rubik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11187" cy="10287000"/>
            <a:chOff x="0" y="0"/>
            <a:chExt cx="2188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311187" cy="4603171"/>
            <a:chOff x="0" y="0"/>
            <a:chExt cx="2188955" cy="1212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8955" cy="1212358"/>
            </a:xfrm>
            <a:custGeom>
              <a:avLst/>
              <a:gdLst/>
              <a:ahLst/>
              <a:cxnLst/>
              <a:rect r="r" b="b" t="t" l="l"/>
              <a:pathLst>
                <a:path h="1212358" w="2188955">
                  <a:moveTo>
                    <a:pt x="0" y="0"/>
                  </a:moveTo>
                  <a:lnTo>
                    <a:pt x="2188955" y="0"/>
                  </a:lnTo>
                  <a:lnTo>
                    <a:pt x="2188955" y="1212358"/>
                  </a:lnTo>
                  <a:lnTo>
                    <a:pt x="0" y="1212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29426" y="0"/>
            <a:ext cx="1458574" cy="10287000"/>
            <a:chOff x="0" y="0"/>
            <a:chExt cx="38415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4151">
                  <a:moveTo>
                    <a:pt x="0" y="0"/>
                  </a:moveTo>
                  <a:lnTo>
                    <a:pt x="384151" y="0"/>
                  </a:lnTo>
                  <a:lnTo>
                    <a:pt x="384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237755" y="2373630"/>
            <a:ext cx="6665103" cy="546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Nunito Sans Regular"/>
              </a:rPr>
              <a:t>Transformar y optimizar el proceso de contratación y capacitación en Wizeline, mediante la implementación de una plataforma innovadora que aprovecha las nuevas herramientas que nos ofrece la inteligencia artificial.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81600"/>
            <a:ext cx="6089893" cy="180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3"/>
              </a:lnSpc>
            </a:pPr>
            <a:r>
              <a:rPr lang="en-US" sz="6300">
                <a:solidFill>
                  <a:srgbClr val="FFFFFF"/>
                </a:solidFill>
                <a:latin typeface="Rubik Bold"/>
              </a:rPr>
              <a:t>Visión del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574" y="1081912"/>
            <a:ext cx="3739122" cy="32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9"/>
              </a:lnSpc>
              <a:spcBef>
                <a:spcPct val="0"/>
              </a:spcBef>
            </a:pPr>
            <a:r>
              <a:rPr lang="en-US" sz="18999">
                <a:solidFill>
                  <a:srgbClr val="FFFFFF"/>
                </a:solidFill>
                <a:latin typeface="Rubik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47436" y="2220614"/>
            <a:ext cx="2769366" cy="7037686"/>
            <a:chOff x="0" y="0"/>
            <a:chExt cx="729380" cy="18535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9380" cy="1853547"/>
            </a:xfrm>
            <a:custGeom>
              <a:avLst/>
              <a:gdLst/>
              <a:ahLst/>
              <a:cxnLst/>
              <a:rect r="r" b="b" t="t" l="l"/>
              <a:pathLst>
                <a:path h="1853547" w="729380">
                  <a:moveTo>
                    <a:pt x="142573" y="0"/>
                  </a:moveTo>
                  <a:lnTo>
                    <a:pt x="586807" y="0"/>
                  </a:lnTo>
                  <a:cubicBezTo>
                    <a:pt x="665548" y="0"/>
                    <a:pt x="729380" y="63832"/>
                    <a:pt x="729380" y="142573"/>
                  </a:cubicBezTo>
                  <a:lnTo>
                    <a:pt x="729380" y="1710974"/>
                  </a:lnTo>
                  <a:cubicBezTo>
                    <a:pt x="729380" y="1789715"/>
                    <a:pt x="665548" y="1853547"/>
                    <a:pt x="586807" y="1853547"/>
                  </a:cubicBezTo>
                  <a:lnTo>
                    <a:pt x="142573" y="1853547"/>
                  </a:lnTo>
                  <a:cubicBezTo>
                    <a:pt x="63832" y="1853547"/>
                    <a:pt x="0" y="1789715"/>
                    <a:pt x="0" y="1710974"/>
                  </a:cubicBezTo>
                  <a:lnTo>
                    <a:pt x="0" y="142573"/>
                  </a:lnTo>
                  <a:cubicBezTo>
                    <a:pt x="0" y="63832"/>
                    <a:pt x="63832" y="0"/>
                    <a:pt x="142573" y="0"/>
                  </a:cubicBezTo>
                  <a:close/>
                </a:path>
              </a:pathLst>
            </a:custGeom>
            <a:solidFill>
              <a:srgbClr val="F2FA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688072">
            <a:off x="9616496" y="-3262037"/>
            <a:ext cx="12318385" cy="10638606"/>
          </a:xfrm>
          <a:custGeom>
            <a:avLst/>
            <a:gdLst/>
            <a:ahLst/>
            <a:cxnLst/>
            <a:rect r="r" b="b" t="t" l="l"/>
            <a:pathLst>
              <a:path h="10638606" w="12318385">
                <a:moveTo>
                  <a:pt x="0" y="0"/>
                </a:moveTo>
                <a:lnTo>
                  <a:pt x="12318386" y="0"/>
                </a:lnTo>
                <a:lnTo>
                  <a:pt x="12318386" y="10638605"/>
                </a:lnTo>
                <a:lnTo>
                  <a:pt x="0" y="1063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13610">
            <a:off x="8743789" y="6931719"/>
            <a:ext cx="8218320" cy="7097640"/>
          </a:xfrm>
          <a:custGeom>
            <a:avLst/>
            <a:gdLst/>
            <a:ahLst/>
            <a:cxnLst/>
            <a:rect r="r" b="b" t="t" l="l"/>
            <a:pathLst>
              <a:path h="7097640" w="8218320">
                <a:moveTo>
                  <a:pt x="0" y="0"/>
                </a:moveTo>
                <a:lnTo>
                  <a:pt x="8218320" y="0"/>
                </a:lnTo>
                <a:lnTo>
                  <a:pt x="8218320" y="7097640"/>
                </a:lnTo>
                <a:lnTo>
                  <a:pt x="0" y="709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59702" y="2220614"/>
            <a:ext cx="2769366" cy="7037686"/>
            <a:chOff x="0" y="0"/>
            <a:chExt cx="729380" cy="18535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9380" cy="1853547"/>
            </a:xfrm>
            <a:custGeom>
              <a:avLst/>
              <a:gdLst/>
              <a:ahLst/>
              <a:cxnLst/>
              <a:rect r="r" b="b" t="t" l="l"/>
              <a:pathLst>
                <a:path h="1853547" w="729380">
                  <a:moveTo>
                    <a:pt x="142573" y="0"/>
                  </a:moveTo>
                  <a:lnTo>
                    <a:pt x="586807" y="0"/>
                  </a:lnTo>
                  <a:cubicBezTo>
                    <a:pt x="665548" y="0"/>
                    <a:pt x="729380" y="63832"/>
                    <a:pt x="729380" y="142573"/>
                  </a:cubicBezTo>
                  <a:lnTo>
                    <a:pt x="729380" y="1710974"/>
                  </a:lnTo>
                  <a:cubicBezTo>
                    <a:pt x="729380" y="1789715"/>
                    <a:pt x="665548" y="1853547"/>
                    <a:pt x="586807" y="1853547"/>
                  </a:cubicBezTo>
                  <a:lnTo>
                    <a:pt x="142573" y="1853547"/>
                  </a:lnTo>
                  <a:cubicBezTo>
                    <a:pt x="63832" y="1853547"/>
                    <a:pt x="0" y="1789715"/>
                    <a:pt x="0" y="1710974"/>
                  </a:cubicBezTo>
                  <a:lnTo>
                    <a:pt x="0" y="142573"/>
                  </a:lnTo>
                  <a:cubicBezTo>
                    <a:pt x="0" y="63832"/>
                    <a:pt x="63832" y="0"/>
                    <a:pt x="142573" y="0"/>
                  </a:cubicBezTo>
                  <a:close/>
                </a:path>
              </a:pathLst>
            </a:custGeom>
            <a:solidFill>
              <a:srgbClr val="F2FA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95768" y="2220614"/>
            <a:ext cx="5410916" cy="7037686"/>
            <a:chOff x="0" y="0"/>
            <a:chExt cx="1425097" cy="18535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5097" cy="1853547"/>
            </a:xfrm>
            <a:custGeom>
              <a:avLst/>
              <a:gdLst/>
              <a:ahLst/>
              <a:cxnLst/>
              <a:rect r="r" b="b" t="t" l="l"/>
              <a:pathLst>
                <a:path h="1853547" w="1425097">
                  <a:moveTo>
                    <a:pt x="72971" y="0"/>
                  </a:moveTo>
                  <a:lnTo>
                    <a:pt x="1352127" y="0"/>
                  </a:lnTo>
                  <a:cubicBezTo>
                    <a:pt x="1371480" y="0"/>
                    <a:pt x="1390040" y="7688"/>
                    <a:pt x="1403725" y="21373"/>
                  </a:cubicBezTo>
                  <a:cubicBezTo>
                    <a:pt x="1417409" y="35057"/>
                    <a:pt x="1425097" y="53618"/>
                    <a:pt x="1425097" y="72971"/>
                  </a:cubicBezTo>
                  <a:lnTo>
                    <a:pt x="1425097" y="1780577"/>
                  </a:lnTo>
                  <a:cubicBezTo>
                    <a:pt x="1425097" y="1820877"/>
                    <a:pt x="1392427" y="1853547"/>
                    <a:pt x="1352127" y="1853547"/>
                  </a:cubicBezTo>
                  <a:lnTo>
                    <a:pt x="72971" y="1853547"/>
                  </a:lnTo>
                  <a:cubicBezTo>
                    <a:pt x="32670" y="1853547"/>
                    <a:pt x="0" y="1820877"/>
                    <a:pt x="0" y="1780577"/>
                  </a:cubicBezTo>
                  <a:lnTo>
                    <a:pt x="0" y="72971"/>
                  </a:lnTo>
                  <a:cubicBezTo>
                    <a:pt x="0" y="32670"/>
                    <a:pt x="32670" y="0"/>
                    <a:pt x="72971" y="0"/>
                  </a:cubicBezTo>
                  <a:close/>
                </a:path>
              </a:pathLst>
            </a:custGeom>
            <a:solidFill>
              <a:srgbClr val="F2FA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81316" y="2220614"/>
            <a:ext cx="2769366" cy="7037686"/>
            <a:chOff x="0" y="0"/>
            <a:chExt cx="729380" cy="18535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9380" cy="1853547"/>
            </a:xfrm>
            <a:custGeom>
              <a:avLst/>
              <a:gdLst/>
              <a:ahLst/>
              <a:cxnLst/>
              <a:rect r="r" b="b" t="t" l="l"/>
              <a:pathLst>
                <a:path h="1853547" w="729380">
                  <a:moveTo>
                    <a:pt x="142573" y="0"/>
                  </a:moveTo>
                  <a:lnTo>
                    <a:pt x="586807" y="0"/>
                  </a:lnTo>
                  <a:cubicBezTo>
                    <a:pt x="665548" y="0"/>
                    <a:pt x="729380" y="63832"/>
                    <a:pt x="729380" y="142573"/>
                  </a:cubicBezTo>
                  <a:lnTo>
                    <a:pt x="729380" y="1710974"/>
                  </a:lnTo>
                  <a:cubicBezTo>
                    <a:pt x="729380" y="1789715"/>
                    <a:pt x="665548" y="1853547"/>
                    <a:pt x="586807" y="1853547"/>
                  </a:cubicBezTo>
                  <a:lnTo>
                    <a:pt x="142573" y="1853547"/>
                  </a:lnTo>
                  <a:cubicBezTo>
                    <a:pt x="63832" y="1853547"/>
                    <a:pt x="0" y="1789715"/>
                    <a:pt x="0" y="1710974"/>
                  </a:cubicBezTo>
                  <a:lnTo>
                    <a:pt x="0" y="142573"/>
                  </a:lnTo>
                  <a:cubicBezTo>
                    <a:pt x="0" y="63832"/>
                    <a:pt x="63832" y="0"/>
                    <a:pt x="142573" y="0"/>
                  </a:cubicBezTo>
                  <a:close/>
                </a:path>
              </a:pathLst>
            </a:custGeom>
            <a:solidFill>
              <a:srgbClr val="F2FA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59960" y="4732746"/>
            <a:ext cx="1812079" cy="2013421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3412632" y="2220614"/>
            <a:ext cx="2769366" cy="7037686"/>
            <a:chOff x="0" y="0"/>
            <a:chExt cx="729380" cy="18535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9380" cy="1853547"/>
            </a:xfrm>
            <a:custGeom>
              <a:avLst/>
              <a:gdLst/>
              <a:ahLst/>
              <a:cxnLst/>
              <a:rect r="r" b="b" t="t" l="l"/>
              <a:pathLst>
                <a:path h="1853547" w="729380">
                  <a:moveTo>
                    <a:pt x="142573" y="0"/>
                  </a:moveTo>
                  <a:lnTo>
                    <a:pt x="586807" y="0"/>
                  </a:lnTo>
                  <a:cubicBezTo>
                    <a:pt x="665548" y="0"/>
                    <a:pt x="729380" y="63832"/>
                    <a:pt x="729380" y="142573"/>
                  </a:cubicBezTo>
                  <a:lnTo>
                    <a:pt x="729380" y="1710974"/>
                  </a:lnTo>
                  <a:cubicBezTo>
                    <a:pt x="729380" y="1789715"/>
                    <a:pt x="665548" y="1853547"/>
                    <a:pt x="586807" y="1853547"/>
                  </a:cubicBezTo>
                  <a:lnTo>
                    <a:pt x="142573" y="1853547"/>
                  </a:lnTo>
                  <a:cubicBezTo>
                    <a:pt x="63832" y="1853547"/>
                    <a:pt x="0" y="1789715"/>
                    <a:pt x="0" y="1710974"/>
                  </a:cubicBezTo>
                  <a:lnTo>
                    <a:pt x="0" y="142573"/>
                  </a:lnTo>
                  <a:cubicBezTo>
                    <a:pt x="0" y="63832"/>
                    <a:pt x="63832" y="0"/>
                    <a:pt x="142573" y="0"/>
                  </a:cubicBezTo>
                  <a:close/>
                </a:path>
              </a:pathLst>
            </a:custGeom>
            <a:solidFill>
              <a:srgbClr val="F2FA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762600" y="3725287"/>
            <a:ext cx="2069430" cy="1542666"/>
          </a:xfrm>
          <a:custGeom>
            <a:avLst/>
            <a:gdLst/>
            <a:ahLst/>
            <a:cxnLst/>
            <a:rect r="r" b="b" t="t" l="l"/>
            <a:pathLst>
              <a:path h="1542666" w="2069430">
                <a:moveTo>
                  <a:pt x="0" y="0"/>
                </a:moveTo>
                <a:lnTo>
                  <a:pt x="2069431" y="0"/>
                </a:lnTo>
                <a:lnTo>
                  <a:pt x="2069431" y="1542666"/>
                </a:lnTo>
                <a:lnTo>
                  <a:pt x="0" y="1542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435298" y="6176870"/>
            <a:ext cx="1353854" cy="2312483"/>
          </a:xfrm>
          <a:custGeom>
            <a:avLst/>
            <a:gdLst/>
            <a:ahLst/>
            <a:cxnLst/>
            <a:rect r="r" b="b" t="t" l="l"/>
            <a:pathLst>
              <a:path h="2312483" w="1353854">
                <a:moveTo>
                  <a:pt x="0" y="0"/>
                </a:moveTo>
                <a:lnTo>
                  <a:pt x="1353854" y="0"/>
                </a:lnTo>
                <a:lnTo>
                  <a:pt x="1353854" y="2312484"/>
                </a:lnTo>
                <a:lnTo>
                  <a:pt x="0" y="2312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843198" y="6368983"/>
            <a:ext cx="1977841" cy="494460"/>
          </a:xfrm>
          <a:custGeom>
            <a:avLst/>
            <a:gdLst/>
            <a:ahLst/>
            <a:cxnLst/>
            <a:rect r="r" b="b" t="t" l="l"/>
            <a:pathLst>
              <a:path h="494460" w="1977841">
                <a:moveTo>
                  <a:pt x="0" y="0"/>
                </a:moveTo>
                <a:lnTo>
                  <a:pt x="1977841" y="0"/>
                </a:lnTo>
                <a:lnTo>
                  <a:pt x="1977841" y="494460"/>
                </a:lnTo>
                <a:lnTo>
                  <a:pt x="0" y="494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46648" y="3711149"/>
            <a:ext cx="1570942" cy="1570942"/>
          </a:xfrm>
          <a:custGeom>
            <a:avLst/>
            <a:gdLst/>
            <a:ahLst/>
            <a:cxnLst/>
            <a:rect r="r" b="b" t="t" l="l"/>
            <a:pathLst>
              <a:path h="1570942" w="1570942">
                <a:moveTo>
                  <a:pt x="0" y="0"/>
                </a:moveTo>
                <a:lnTo>
                  <a:pt x="1570942" y="0"/>
                </a:lnTo>
                <a:lnTo>
                  <a:pt x="1570942" y="1570942"/>
                </a:lnTo>
                <a:lnTo>
                  <a:pt x="0" y="1570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245025" y="7908918"/>
            <a:ext cx="669011" cy="669011"/>
          </a:xfrm>
          <a:custGeom>
            <a:avLst/>
            <a:gdLst/>
            <a:ahLst/>
            <a:cxnLst/>
            <a:rect r="r" b="b" t="t" l="l"/>
            <a:pathLst>
              <a:path h="669011" w="669011">
                <a:moveTo>
                  <a:pt x="0" y="0"/>
                </a:moveTo>
                <a:lnTo>
                  <a:pt x="669011" y="0"/>
                </a:lnTo>
                <a:lnTo>
                  <a:pt x="669011" y="669011"/>
                </a:lnTo>
                <a:lnTo>
                  <a:pt x="0" y="6690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435298" y="7726439"/>
            <a:ext cx="1144233" cy="1033970"/>
          </a:xfrm>
          <a:custGeom>
            <a:avLst/>
            <a:gdLst/>
            <a:ahLst/>
            <a:cxnLst/>
            <a:rect r="r" b="b" t="t" l="l"/>
            <a:pathLst>
              <a:path h="1033970" w="1144233">
                <a:moveTo>
                  <a:pt x="0" y="0"/>
                </a:moveTo>
                <a:lnTo>
                  <a:pt x="1144232" y="0"/>
                </a:lnTo>
                <a:lnTo>
                  <a:pt x="1144232" y="1033970"/>
                </a:lnTo>
                <a:lnTo>
                  <a:pt x="0" y="1033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 flipV="true">
            <a:off x="2572039" y="4496620"/>
            <a:ext cx="1190561" cy="12428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4797315" y="5267953"/>
            <a:ext cx="314909" cy="9089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7832119" y="5282091"/>
            <a:ext cx="0" cy="10868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H="true">
            <a:off x="5789152" y="6616213"/>
            <a:ext cx="1054047" cy="7168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9955543" y="3824222"/>
            <a:ext cx="1977683" cy="1112447"/>
          </a:xfrm>
          <a:custGeom>
            <a:avLst/>
            <a:gdLst/>
            <a:ahLst/>
            <a:cxnLst/>
            <a:rect r="r" b="b" t="t" l="l"/>
            <a:pathLst>
              <a:path h="1112447" w="1977683">
                <a:moveTo>
                  <a:pt x="0" y="0"/>
                </a:moveTo>
                <a:lnTo>
                  <a:pt x="1977683" y="0"/>
                </a:lnTo>
                <a:lnTo>
                  <a:pt x="1977683" y="1112447"/>
                </a:lnTo>
                <a:lnTo>
                  <a:pt x="0" y="11124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118315" y="6307522"/>
            <a:ext cx="1059672" cy="1059672"/>
          </a:xfrm>
          <a:custGeom>
            <a:avLst/>
            <a:gdLst/>
            <a:ahLst/>
            <a:cxnLst/>
            <a:rect r="r" b="b" t="t" l="l"/>
            <a:pathLst>
              <a:path h="1059672" w="1059672">
                <a:moveTo>
                  <a:pt x="0" y="0"/>
                </a:moveTo>
                <a:lnTo>
                  <a:pt x="1059672" y="0"/>
                </a:lnTo>
                <a:lnTo>
                  <a:pt x="1059672" y="1059672"/>
                </a:lnTo>
                <a:lnTo>
                  <a:pt x="0" y="10596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793743" y="6779406"/>
            <a:ext cx="812331" cy="809170"/>
          </a:xfrm>
          <a:custGeom>
            <a:avLst/>
            <a:gdLst/>
            <a:ahLst/>
            <a:cxnLst/>
            <a:rect r="r" b="b" t="t" l="l"/>
            <a:pathLst>
              <a:path h="809170" w="812331">
                <a:moveTo>
                  <a:pt x="0" y="0"/>
                </a:moveTo>
                <a:lnTo>
                  <a:pt x="812332" y="0"/>
                </a:lnTo>
                <a:lnTo>
                  <a:pt x="812332" y="809170"/>
                </a:lnTo>
                <a:lnTo>
                  <a:pt x="0" y="80917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557793" y="6368983"/>
            <a:ext cx="1219593" cy="1219593"/>
          </a:xfrm>
          <a:custGeom>
            <a:avLst/>
            <a:gdLst/>
            <a:ahLst/>
            <a:cxnLst/>
            <a:rect r="r" b="b" t="t" l="l"/>
            <a:pathLst>
              <a:path h="1219593" w="1219593">
                <a:moveTo>
                  <a:pt x="0" y="0"/>
                </a:moveTo>
                <a:lnTo>
                  <a:pt x="1219593" y="0"/>
                </a:lnTo>
                <a:lnTo>
                  <a:pt x="1219593" y="1219593"/>
                </a:lnTo>
                <a:lnTo>
                  <a:pt x="0" y="12195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199043" y="5582843"/>
            <a:ext cx="1101030" cy="1101030"/>
          </a:xfrm>
          <a:custGeom>
            <a:avLst/>
            <a:gdLst/>
            <a:ahLst/>
            <a:cxnLst/>
            <a:rect r="r" b="b" t="t" l="l"/>
            <a:pathLst>
              <a:path h="1101030" w="1101030">
                <a:moveTo>
                  <a:pt x="0" y="0"/>
                </a:moveTo>
                <a:lnTo>
                  <a:pt x="1101030" y="0"/>
                </a:lnTo>
                <a:lnTo>
                  <a:pt x="1101030" y="1101030"/>
                </a:lnTo>
                <a:lnTo>
                  <a:pt x="0" y="110103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168318" y="7825209"/>
            <a:ext cx="1162479" cy="1162479"/>
          </a:xfrm>
          <a:custGeom>
            <a:avLst/>
            <a:gdLst/>
            <a:ahLst/>
            <a:cxnLst/>
            <a:rect r="r" b="b" t="t" l="l"/>
            <a:pathLst>
              <a:path h="1162479" w="1162479">
                <a:moveTo>
                  <a:pt x="0" y="0"/>
                </a:moveTo>
                <a:lnTo>
                  <a:pt x="1162479" y="0"/>
                </a:lnTo>
                <a:lnTo>
                  <a:pt x="1162479" y="1162479"/>
                </a:lnTo>
                <a:lnTo>
                  <a:pt x="0" y="11624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AutoShape 36" id="36"/>
          <p:cNvSpPr/>
          <p:nvPr/>
        </p:nvSpPr>
        <p:spPr>
          <a:xfrm flipV="true">
            <a:off x="8821039" y="4380445"/>
            <a:ext cx="1134504" cy="22357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H="true">
            <a:off x="10648151" y="4936669"/>
            <a:ext cx="296234" cy="13708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11933226" y="4380445"/>
            <a:ext cx="1624567" cy="25983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 flipV="true">
            <a:off x="14777386" y="6133358"/>
            <a:ext cx="1421657" cy="8454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>
            <a:off x="14777386" y="6978780"/>
            <a:ext cx="1390932" cy="14276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V="true">
            <a:off x="16749558" y="6683873"/>
            <a:ext cx="0" cy="11413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3623570" y="4975953"/>
            <a:ext cx="1945682" cy="479124"/>
          </a:xfrm>
          <a:custGeom>
            <a:avLst/>
            <a:gdLst/>
            <a:ahLst/>
            <a:cxnLst/>
            <a:rect r="r" b="b" t="t" l="l"/>
            <a:pathLst>
              <a:path h="479124" w="1945682">
                <a:moveTo>
                  <a:pt x="0" y="0"/>
                </a:moveTo>
                <a:lnTo>
                  <a:pt x="1945682" y="0"/>
                </a:lnTo>
                <a:lnTo>
                  <a:pt x="1945682" y="479125"/>
                </a:lnTo>
                <a:lnTo>
                  <a:pt x="0" y="47912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AutoShape 43" id="43"/>
          <p:cNvSpPr/>
          <p:nvPr/>
        </p:nvSpPr>
        <p:spPr>
          <a:xfrm>
            <a:off x="15569252" y="5215516"/>
            <a:ext cx="1180306" cy="3673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6744200" y="8073836"/>
            <a:ext cx="2175838" cy="913852"/>
          </a:xfrm>
          <a:custGeom>
            <a:avLst/>
            <a:gdLst/>
            <a:ahLst/>
            <a:cxnLst/>
            <a:rect r="r" b="b" t="t" l="l"/>
            <a:pathLst>
              <a:path h="913852" w="2175838">
                <a:moveTo>
                  <a:pt x="0" y="0"/>
                </a:moveTo>
                <a:lnTo>
                  <a:pt x="2175838" y="0"/>
                </a:lnTo>
                <a:lnTo>
                  <a:pt x="2175838" y="913852"/>
                </a:lnTo>
                <a:lnTo>
                  <a:pt x="0" y="91385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AutoShape 45" id="45"/>
          <p:cNvSpPr/>
          <p:nvPr/>
        </p:nvSpPr>
        <p:spPr>
          <a:xfrm flipV="true">
            <a:off x="7832119" y="6863443"/>
            <a:ext cx="0" cy="1210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V="true">
            <a:off x="8920038" y="7367194"/>
            <a:ext cx="1728113" cy="11635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13513041" y="4154550"/>
            <a:ext cx="1083370" cy="134067"/>
          </a:xfrm>
          <a:custGeom>
            <a:avLst/>
            <a:gdLst/>
            <a:ahLst/>
            <a:cxnLst/>
            <a:rect r="r" b="b" t="t" l="l"/>
            <a:pathLst>
              <a:path h="134067" w="1083370">
                <a:moveTo>
                  <a:pt x="0" y="0"/>
                </a:moveTo>
                <a:lnTo>
                  <a:pt x="1083370" y="0"/>
                </a:lnTo>
                <a:lnTo>
                  <a:pt x="1083370" y="134067"/>
                </a:lnTo>
                <a:lnTo>
                  <a:pt x="0" y="13406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5024523" y="3391958"/>
            <a:ext cx="896659" cy="896659"/>
          </a:xfrm>
          <a:custGeom>
            <a:avLst/>
            <a:gdLst/>
            <a:ahLst/>
            <a:cxnLst/>
            <a:rect r="r" b="b" t="t" l="l"/>
            <a:pathLst>
              <a:path h="896659" w="896659">
                <a:moveTo>
                  <a:pt x="0" y="0"/>
                </a:moveTo>
                <a:lnTo>
                  <a:pt x="896658" y="0"/>
                </a:lnTo>
                <a:lnTo>
                  <a:pt x="896658" y="896659"/>
                </a:lnTo>
                <a:lnTo>
                  <a:pt x="0" y="89665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AutoShape 49" id="49"/>
          <p:cNvSpPr/>
          <p:nvPr/>
        </p:nvSpPr>
        <p:spPr>
          <a:xfrm>
            <a:off x="14054726" y="4288617"/>
            <a:ext cx="541685" cy="6873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 flipH="true">
            <a:off x="14596411" y="4288617"/>
            <a:ext cx="876441" cy="6873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51" id="51"/>
          <p:cNvSpPr txBox="true"/>
          <p:nvPr/>
        </p:nvSpPr>
        <p:spPr>
          <a:xfrm rot="0">
            <a:off x="861211" y="2588830"/>
            <a:ext cx="160957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Cliente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014293" y="2592394"/>
            <a:ext cx="156604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Acceso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655521" y="2592394"/>
            <a:ext cx="235319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Aplicación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282695" y="2592394"/>
            <a:ext cx="132338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Datos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294180" y="2588830"/>
            <a:ext cx="201409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Servicios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005433" y="419417"/>
            <a:ext cx="522431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Open Sans Light Bold"/>
              </a:rPr>
              <a:t>Arquitectura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834359" y="3572563"/>
            <a:ext cx="1762053" cy="58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0"/>
              </a:lnSpc>
              <a:spcBef>
                <a:spcPct val="0"/>
              </a:spcBef>
            </a:pPr>
            <a:r>
              <a:rPr lang="en-US" sz="3464">
                <a:solidFill>
                  <a:srgbClr val="000000"/>
                </a:solidFill>
                <a:latin typeface="Canva Sans Bold"/>
              </a:rPr>
              <a:t>Whisper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942018"/>
            <a:ext cx="18288000" cy="4316282"/>
            <a:chOff x="0" y="0"/>
            <a:chExt cx="4816593" cy="1136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36799"/>
            </a:xfrm>
            <a:custGeom>
              <a:avLst/>
              <a:gdLst/>
              <a:ahLst/>
              <a:cxnLst/>
              <a:rect r="r" b="b" t="t" l="l"/>
              <a:pathLst>
                <a:path h="1136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36799"/>
                  </a:lnTo>
                  <a:lnTo>
                    <a:pt x="0" y="1136799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605508" y="5835637"/>
            <a:ext cx="0" cy="28885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7465762" y="2883775"/>
            <a:ext cx="288850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682492" y="5835637"/>
            <a:ext cx="0" cy="28885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92443" y="1561574"/>
            <a:ext cx="7572497" cy="208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5"/>
              </a:lnSpc>
              <a:spcBef>
                <a:spcPct val="0"/>
              </a:spcBef>
            </a:pPr>
            <a:r>
              <a:rPr lang="en-US" sz="12110">
                <a:solidFill>
                  <a:srgbClr val="120202"/>
                </a:solidFill>
                <a:latin typeface="Rubik Bold"/>
              </a:rPr>
              <a:t>WIZET   LK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289446" y="2183873"/>
            <a:ext cx="1043038" cy="1076685"/>
          </a:xfrm>
          <a:custGeom>
            <a:avLst/>
            <a:gdLst/>
            <a:ahLst/>
            <a:cxnLst/>
            <a:rect r="r" b="b" t="t" l="l"/>
            <a:pathLst>
              <a:path h="1076685" w="1043038">
                <a:moveTo>
                  <a:pt x="0" y="0"/>
                </a:moveTo>
                <a:lnTo>
                  <a:pt x="1043039" y="0"/>
                </a:lnTo>
                <a:lnTo>
                  <a:pt x="1043039" y="1076684"/>
                </a:lnTo>
                <a:lnTo>
                  <a:pt x="0" y="1076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29704" y="6851256"/>
            <a:ext cx="1668760" cy="1787159"/>
          </a:xfrm>
          <a:custGeom>
            <a:avLst/>
            <a:gdLst/>
            <a:ahLst/>
            <a:cxnLst/>
            <a:rect r="r" b="b" t="t" l="l"/>
            <a:pathLst>
              <a:path h="1787159" w="1668760">
                <a:moveTo>
                  <a:pt x="0" y="0"/>
                </a:moveTo>
                <a:lnTo>
                  <a:pt x="1668760" y="0"/>
                </a:lnTo>
                <a:lnTo>
                  <a:pt x="1668760" y="1787159"/>
                </a:lnTo>
                <a:lnTo>
                  <a:pt x="0" y="1787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36780" y="6810616"/>
            <a:ext cx="1574272" cy="1574272"/>
          </a:xfrm>
          <a:custGeom>
            <a:avLst/>
            <a:gdLst/>
            <a:ahLst/>
            <a:cxnLst/>
            <a:rect r="r" b="b" t="t" l="l"/>
            <a:pathLst>
              <a:path h="1574272" w="1574272">
                <a:moveTo>
                  <a:pt x="0" y="0"/>
                </a:moveTo>
                <a:lnTo>
                  <a:pt x="1574272" y="0"/>
                </a:lnTo>
                <a:lnTo>
                  <a:pt x="1574272" y="1574272"/>
                </a:lnTo>
                <a:lnTo>
                  <a:pt x="0" y="1574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76333" y="6947487"/>
            <a:ext cx="2135335" cy="1513419"/>
          </a:xfrm>
          <a:custGeom>
            <a:avLst/>
            <a:gdLst/>
            <a:ahLst/>
            <a:cxnLst/>
            <a:rect r="r" b="b" t="t" l="l"/>
            <a:pathLst>
              <a:path h="1513419" w="2135335">
                <a:moveTo>
                  <a:pt x="0" y="0"/>
                </a:moveTo>
                <a:lnTo>
                  <a:pt x="2135334" y="0"/>
                </a:lnTo>
                <a:lnTo>
                  <a:pt x="2135334" y="1513418"/>
                </a:lnTo>
                <a:lnTo>
                  <a:pt x="0" y="1513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58937" y="1544925"/>
            <a:ext cx="5901232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120202"/>
                </a:solidFill>
                <a:latin typeface="Rubik Bold"/>
              </a:rPr>
              <a:t>Funcionalidad de la app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78776" y="5651405"/>
            <a:ext cx="49304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Regular"/>
              </a:rPr>
              <a:t>Evaluación técnica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58692" y="5651405"/>
            <a:ext cx="49304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Regular"/>
              </a:rPr>
              <a:t>Detección de soft-skills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8861" y="5651405"/>
            <a:ext cx="49304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Regular"/>
              </a:rPr>
              <a:t>Evaluación de inglés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29063" cy="10277475"/>
            <a:chOff x="0" y="0"/>
            <a:chExt cx="2351687" cy="2706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1687" cy="2706825"/>
            </a:xfrm>
            <a:custGeom>
              <a:avLst/>
              <a:gdLst/>
              <a:ahLst/>
              <a:cxnLst/>
              <a:rect r="r" b="b" t="t" l="l"/>
              <a:pathLst>
                <a:path h="2706825" w="2351687">
                  <a:moveTo>
                    <a:pt x="0" y="0"/>
                  </a:moveTo>
                  <a:lnTo>
                    <a:pt x="2351687" y="0"/>
                  </a:lnTo>
                  <a:lnTo>
                    <a:pt x="2351687" y="2706825"/>
                  </a:lnTo>
                  <a:lnTo>
                    <a:pt x="0" y="2706825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23383" y="5761494"/>
            <a:ext cx="7880672" cy="3888462"/>
          </a:xfrm>
          <a:custGeom>
            <a:avLst/>
            <a:gdLst/>
            <a:ahLst/>
            <a:cxnLst/>
            <a:rect r="r" b="b" t="t" l="l"/>
            <a:pathLst>
              <a:path h="3888462" w="7880672">
                <a:moveTo>
                  <a:pt x="0" y="0"/>
                </a:moveTo>
                <a:lnTo>
                  <a:pt x="7880672" y="0"/>
                </a:lnTo>
                <a:lnTo>
                  <a:pt x="7880672" y="3888462"/>
                </a:lnTo>
                <a:lnTo>
                  <a:pt x="0" y="3888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218412" y="511968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23383" y="1135222"/>
            <a:ext cx="7880672" cy="3843830"/>
          </a:xfrm>
          <a:custGeom>
            <a:avLst/>
            <a:gdLst/>
            <a:ahLst/>
            <a:cxnLst/>
            <a:rect r="r" b="b" t="t" l="l"/>
            <a:pathLst>
              <a:path h="3843830" w="7880672">
                <a:moveTo>
                  <a:pt x="0" y="0"/>
                </a:moveTo>
                <a:lnTo>
                  <a:pt x="7880672" y="0"/>
                </a:lnTo>
                <a:lnTo>
                  <a:pt x="7880672" y="3843830"/>
                </a:lnTo>
                <a:lnTo>
                  <a:pt x="0" y="3843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94997" y="6306820"/>
            <a:ext cx="9119058" cy="264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Rubik Bold"/>
              </a:rPr>
              <a:t>Interfaz de Administrador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758" y="1658232"/>
            <a:ext cx="8273547" cy="264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Rubik Bold"/>
              </a:rPr>
              <a:t>Interfaz de Usuario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85692"/>
            <a:chOff x="0" y="0"/>
            <a:chExt cx="4816593" cy="628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8331"/>
            </a:xfrm>
            <a:custGeom>
              <a:avLst/>
              <a:gdLst/>
              <a:ahLst/>
              <a:cxnLst/>
              <a:rect r="r" b="b" t="t" l="l"/>
              <a:pathLst>
                <a:path h="6283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331"/>
                  </a:lnTo>
                  <a:lnTo>
                    <a:pt x="0" y="628331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693866" y="2939085"/>
            <a:ext cx="11234301" cy="6319215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10241" t="-774" r="-34981" b="-158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313480" y="444182"/>
            <a:ext cx="766104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Rubik Bold"/>
              </a:rPr>
              <a:t>Control de Ingreso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1837" y="9444295"/>
            <a:ext cx="1953839" cy="67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Rubik Bold"/>
              </a:rPr>
              <a:t>Usuario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85692"/>
            <a:chOff x="0" y="0"/>
            <a:chExt cx="4816593" cy="628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8331"/>
            </a:xfrm>
            <a:custGeom>
              <a:avLst/>
              <a:gdLst/>
              <a:ahLst/>
              <a:cxnLst/>
              <a:rect r="r" b="b" t="t" l="l"/>
              <a:pathLst>
                <a:path h="6283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331"/>
                  </a:lnTo>
                  <a:lnTo>
                    <a:pt x="0" y="628331"/>
                  </a:lnTo>
                  <a:close/>
                </a:path>
              </a:pathLst>
            </a:custGeom>
            <a:solidFill>
              <a:srgbClr val="43C2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95006" y="444182"/>
            <a:ext cx="4232022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Rubik Bold"/>
              </a:rPr>
              <a:t>Evaluación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693866" y="2939085"/>
            <a:ext cx="11234301" cy="6319215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10481" t="0" r="-3139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1837" y="9444295"/>
            <a:ext cx="1953839" cy="67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Rubik Bold"/>
              </a:rPr>
              <a:t>Usuario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DAFltZp-R8M</dc:identifier>
  <dcterms:modified xsi:type="dcterms:W3CDTF">2011-08-01T06:04:30Z</dcterms:modified>
  <cp:revision>1</cp:revision>
  <dc:title>Presentación final</dc:title>
</cp:coreProperties>
</file>